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  <p:sldMasterId id="2147483672" r:id="rId4"/>
  </p:sldMasterIdLst>
  <p:notesMasterIdLst>
    <p:notesMasterId r:id="rId30"/>
  </p:notesMasterIdLst>
  <p:sldIdLst>
    <p:sldId id="256" r:id="rId5"/>
    <p:sldId id="262" r:id="rId6"/>
    <p:sldId id="263" r:id="rId7"/>
    <p:sldId id="264" r:id="rId8"/>
    <p:sldId id="275" r:id="rId9"/>
    <p:sldId id="274" r:id="rId10"/>
    <p:sldId id="276" r:id="rId11"/>
    <p:sldId id="265" r:id="rId12"/>
    <p:sldId id="266" r:id="rId13"/>
    <p:sldId id="267" r:id="rId14"/>
    <p:sldId id="286" r:id="rId15"/>
    <p:sldId id="287" r:id="rId16"/>
    <p:sldId id="268" r:id="rId17"/>
    <p:sldId id="269" r:id="rId18"/>
    <p:sldId id="270" r:id="rId19"/>
    <p:sldId id="272" r:id="rId20"/>
    <p:sldId id="277" r:id="rId21"/>
    <p:sldId id="278" r:id="rId22"/>
    <p:sldId id="280" r:id="rId23"/>
    <p:sldId id="281" r:id="rId24"/>
    <p:sldId id="282" r:id="rId25"/>
    <p:sldId id="273" r:id="rId26"/>
    <p:sldId id="285" r:id="rId27"/>
    <p:sldId id="284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9466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yone\AppData\Local\Microsoft\Windows\Temporary%20Internet%20Files\Content.Outlook\MXIAY8AO\Volume%20v%20Train%20Nos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Freight train numbers and volume</a:t>
            </a:r>
          </a:p>
        </c:rich>
      </c:tx>
      <c:layout>
        <c:manualLayout>
          <c:xMode val="edge"/>
          <c:yMode val="edge"/>
          <c:x val="0.26266804550155121"/>
          <c:y val="2.03389830508474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77766287487073"/>
          <c:y val="0.23389830508474577"/>
          <c:w val="0.69803516028955537"/>
          <c:h val="0.58305084745762714"/>
        </c:manualLayout>
      </c:layout>
      <c:lineChart>
        <c:grouping val="standard"/>
        <c:varyColors val="0"/>
        <c:ser>
          <c:idx val="1"/>
          <c:order val="0"/>
          <c:tx>
            <c:v>MGTMs</c:v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square"/>
            <c:size val="14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'[Volume v Train Nos (2).xls]Sheet1'!$B$4:$B$11</c:f>
              <c:strCache>
                <c:ptCount val="8"/>
                <c:pt idx="0">
                  <c:v>2005 - 06</c:v>
                </c:pt>
                <c:pt idx="1">
                  <c:v>2006 - 07</c:v>
                </c:pt>
                <c:pt idx="2">
                  <c:v>2007 - 08</c:v>
                </c:pt>
                <c:pt idx="3">
                  <c:v>2008 - 09</c:v>
                </c:pt>
                <c:pt idx="4">
                  <c:v>2009 - 10</c:v>
                </c:pt>
                <c:pt idx="5">
                  <c:v>2010 - 11</c:v>
                </c:pt>
                <c:pt idx="6">
                  <c:v>2011 - 12</c:v>
                </c:pt>
                <c:pt idx="7">
                  <c:v>2012 - 13</c:v>
                </c:pt>
              </c:strCache>
            </c:strRef>
          </c:cat>
          <c:val>
            <c:numRef>
              <c:f>'[Volume v Train Nos (2).xls]Sheet1'!$C$4:$C$11</c:f>
              <c:numCache>
                <c:formatCode>#,##0</c:formatCode>
                <c:ptCount val="8"/>
                <c:pt idx="0" formatCode="General">
                  <c:v>30773</c:v>
                </c:pt>
                <c:pt idx="1">
                  <c:v>30251</c:v>
                </c:pt>
                <c:pt idx="2" formatCode="General">
                  <c:v>28649</c:v>
                </c:pt>
                <c:pt idx="3" formatCode="General">
                  <c:v>28438</c:v>
                </c:pt>
                <c:pt idx="4" formatCode="General">
                  <c:v>24039</c:v>
                </c:pt>
                <c:pt idx="5" formatCode="General">
                  <c:v>26062</c:v>
                </c:pt>
                <c:pt idx="6" formatCode="General">
                  <c:v>28280</c:v>
                </c:pt>
                <c:pt idx="7" formatCode="General">
                  <c:v>28578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05440"/>
        <c:axId val="83007360"/>
      </c:lineChart>
      <c:lineChart>
        <c:grouping val="standard"/>
        <c:varyColors val="0"/>
        <c:ser>
          <c:idx val="0"/>
          <c:order val="1"/>
          <c:tx>
            <c:v>Train numbers</c:v>
          </c:tx>
          <c:spPr>
            <a:ln w="38100">
              <a:solidFill>
                <a:srgbClr val="003366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cat>
            <c:strRef>
              <c:f>'[Volume v Train Nos (2).xls]Sheet1'!$B$4:$B$11</c:f>
              <c:strCache>
                <c:ptCount val="8"/>
                <c:pt idx="0">
                  <c:v>2005 - 06</c:v>
                </c:pt>
                <c:pt idx="1">
                  <c:v>2006 - 07</c:v>
                </c:pt>
                <c:pt idx="2">
                  <c:v>2007 - 08</c:v>
                </c:pt>
                <c:pt idx="3">
                  <c:v>2008 - 09</c:v>
                </c:pt>
                <c:pt idx="4">
                  <c:v>2009 - 10</c:v>
                </c:pt>
                <c:pt idx="5">
                  <c:v>2010 - 11</c:v>
                </c:pt>
                <c:pt idx="6">
                  <c:v>2011 - 12</c:v>
                </c:pt>
                <c:pt idx="7">
                  <c:v>2012 - 13</c:v>
                </c:pt>
              </c:strCache>
            </c:strRef>
          </c:cat>
          <c:val>
            <c:numRef>
              <c:f>'[Volume v Train Nos (2).xls]Sheet1'!$D$4:$D$11</c:f>
              <c:numCache>
                <c:formatCode>General</c:formatCode>
                <c:ptCount val="8"/>
                <c:pt idx="0">
                  <c:v>389605</c:v>
                </c:pt>
                <c:pt idx="1">
                  <c:v>371776</c:v>
                </c:pt>
                <c:pt idx="2">
                  <c:v>339302</c:v>
                </c:pt>
                <c:pt idx="3">
                  <c:v>327771</c:v>
                </c:pt>
                <c:pt idx="4">
                  <c:v>273153</c:v>
                </c:pt>
                <c:pt idx="5">
                  <c:v>261582</c:v>
                </c:pt>
                <c:pt idx="6">
                  <c:v>270645</c:v>
                </c:pt>
                <c:pt idx="7">
                  <c:v>271749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17728"/>
        <c:axId val="83019264"/>
      </c:lineChart>
      <c:catAx>
        <c:axId val="83005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0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30073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/>
                  <a:t>MGTMs</a:t>
                </a:r>
              </a:p>
            </c:rich>
          </c:tx>
          <c:layout>
            <c:manualLayout>
              <c:xMode val="edge"/>
              <c:yMode val="edge"/>
              <c:x val="1.1375387797311272E-2"/>
              <c:y val="0.437288135593220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05440"/>
        <c:crosses val="autoZero"/>
        <c:crossBetween val="between"/>
      </c:valAx>
      <c:catAx>
        <c:axId val="8301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83019264"/>
        <c:crosses val="autoZero"/>
        <c:auto val="0"/>
        <c:lblAlgn val="ctr"/>
        <c:lblOffset val="100"/>
        <c:noMultiLvlLbl val="0"/>
      </c:catAx>
      <c:valAx>
        <c:axId val="8301926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/>
                  <a:t>Train numbers</a:t>
                </a:r>
              </a:p>
            </c:rich>
          </c:tx>
          <c:layout>
            <c:manualLayout>
              <c:xMode val="edge"/>
              <c:yMode val="edge"/>
              <c:x val="0.937952430196484"/>
              <c:y val="0.354237288135593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17728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402275077559462"/>
          <c:y val="0.12881355932203389"/>
          <c:w val="0.3185108583247156"/>
          <c:h val="5.59322033898305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69D0A-E5A1-4064-926B-63B10F57AF74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72E2-3DD0-4F06-9883-7F67D063FF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49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Sort out planning system and allow business to invest with certainty.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3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Integrate rail with logistics.</a:t>
            </a:r>
          </a:p>
          <a:p>
            <a:endParaRPr lang="en-GB" dirty="0"/>
          </a:p>
          <a:p>
            <a:r>
              <a:rPr lang="en-GB" dirty="0" smtClean="0"/>
              <a:t>Talk about urban freight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5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49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talk about mix of markets today.  Intermodal now 1/3, greater use by retailers, 7 operators, etc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9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markets not just retail also bulk like biomass – demanding requirements etc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47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Efficiency improved – 30% more per train than in past.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63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we need for growth?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2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Capacity congested.  Need to look at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Longer trains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Heavier trains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Overnight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Weekends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Better scheduling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Dynamic loops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Electrification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ERTMS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But ultimately need to build more capacity.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44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HS2 – here are the benefits.  To deliver this need;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Rail freight fair share of released capacity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Solution where HS2 co-runs with existing network – and full integration with existing network.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Better HS1/2 connection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Freight capable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0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keep pushing efficiency – road doesn’t stand still.</a:t>
            </a:r>
          </a:p>
          <a:p>
            <a:endParaRPr lang="en-GB" dirty="0"/>
          </a:p>
          <a:p>
            <a:r>
              <a:rPr lang="en-GB" dirty="0" smtClean="0"/>
              <a:t>Pic is Ipswich chord, improves journey time.  More of this and more collaboration, better equipment / asset usage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8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Chancellor has frozen fuel duty.  Longer lorries, double decks all add to road efficiency.  OK but rail must compete on price.</a:t>
            </a:r>
          </a:p>
          <a:p>
            <a:endParaRPr lang="en-GB" dirty="0"/>
          </a:p>
          <a:p>
            <a:r>
              <a:rPr lang="en-GB" dirty="0" smtClean="0"/>
              <a:t>Pointless discussions on geographic access charges etc. – compete with road.</a:t>
            </a:r>
          </a:p>
          <a:p>
            <a:endParaRPr lang="en-GB" dirty="0"/>
          </a:p>
          <a:p>
            <a:r>
              <a:rPr lang="en-GB" dirty="0" smtClean="0"/>
              <a:t>Road tolling – will it make a difference?  Roads assessed on multimodal basis.</a:t>
            </a:r>
          </a:p>
          <a:p>
            <a:endParaRPr lang="en-GB" dirty="0"/>
          </a:p>
          <a:p>
            <a:r>
              <a:rPr lang="en-GB" dirty="0" smtClean="0"/>
              <a:t>Get modes to play to their strengths.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72E2-3DD0-4F06-9883-7F67D063FF8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2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9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10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8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53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6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0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2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8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67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9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108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5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8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8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53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6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09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26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84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67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2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095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7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7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14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05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86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3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93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334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A27342-013A-41AE-956E-41E2FF444FF8}" type="datetimeFigureOut">
              <a:rPr lang="en-GB" smtClean="0"/>
              <a:pPr/>
              <a:t>10/02/2014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970A45-F9BF-461C-BB69-7A56D52343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6174724"/>
            <a:ext cx="684076" cy="4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A27342-013A-41AE-956E-41E2FF444FF8}" type="datetimeFigureOut">
              <a:rPr lang="en-GB" smtClean="0"/>
              <a:pPr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970A45-F9BF-461C-BB69-7A56D52343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6174724"/>
            <a:ext cx="684076" cy="4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A27342-013A-41AE-956E-41E2FF444FF8}" type="datetimeFigureOut">
              <a:rPr lang="en-GB" smtClean="0"/>
              <a:pPr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970A45-F9BF-461C-BB69-7A56D52343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6174724"/>
            <a:ext cx="684076" cy="4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BA27342-013A-41AE-956E-41E2FF444FF8}" type="datetimeFigureOut">
              <a:rPr lang="en-GB" smtClean="0"/>
              <a:t>10/02/2014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970A45-F9BF-461C-BB69-7A56D52343B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localhost\Users\paulelphick\Public\Work\9574%20INTERREG%20WEASTFLOWS\POWERPOINT%20NEW%20IDENTITY\FINAL%20FILES\IMAGES\ERDF_INTERREG_IVB_NWE_3.5cm.png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fg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7"/>
            <a:ext cx="7772400" cy="864097"/>
          </a:xfrm>
        </p:spPr>
        <p:txBody>
          <a:bodyPr/>
          <a:lstStyle/>
          <a:p>
            <a:r>
              <a:rPr lang="en-GB" sz="3200" dirty="0"/>
              <a:t>Delivering a sustainable and future-proof railway in CP5 - and beyond 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451096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10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February </a:t>
            </a:r>
            <a:r>
              <a:rPr lang="en-GB" sz="3600" dirty="0" smtClean="0"/>
              <a:t>2014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/>
              <a:t>Tony Berkeley – Chairman, Rail Freight Group 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endParaRPr lang="en-GB" sz="3600" dirty="0"/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6080"/>
            <a:ext cx="1368152" cy="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31188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of Railway Operators</a:t>
            </a:r>
            <a:endParaRPr lang="en-GB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HS2 is vital for freight – </a:t>
            </a:r>
            <a:br>
              <a:rPr lang="en-GB" sz="4000" dirty="0" smtClean="0"/>
            </a:br>
            <a:r>
              <a:rPr lang="en-GB" sz="4000" dirty="0" smtClean="0"/>
              <a:t>and must deliver.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HS2 could take 500,000 HGV lorry journeys off the M1, M40 and M6 motorways each year leading to environmental benefits worth over £45 million per annum and saving over 65,000 tonnes of carbon dioxide emissions per 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annum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WSP.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carbon savings from using the additional unclaimed capacity of three train paths per hour in each direction for freight are considerably larger still, adding 55% to the direct carbon savings from HS2. This is such a strong advantage that it will be worthwhile examining complementary measures to ensure that a major switch from HGV road haulage to rail freight is achieved as a consequence of HS2. </a:t>
            </a:r>
            <a:r>
              <a:rPr lang="en-GB" i="1" dirty="0"/>
              <a:t>Greengage 21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7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/>
              <a:t>Network Rail - “Mega </a:t>
            </a:r>
            <a:r>
              <a:rPr lang="en-GB" sz="2400" dirty="0"/>
              <a:t>projects” will become more common as scope for incremental capacity solutions diminishes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15" y="1268760"/>
            <a:ext cx="47477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2129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‘Future’ Engagement Group meeting 20 September 2013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3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HS2 is vital for freight, </a:t>
            </a:r>
            <a:br>
              <a:rPr lang="en-GB" sz="4000" dirty="0" smtClean="0"/>
            </a:br>
            <a:r>
              <a:rPr lang="en-GB" sz="4000" dirty="0" smtClean="0"/>
              <a:t>but what happens at the ends?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HS2 will provide the extra capacity on the  parallel WCML – effectively adding two more tracks.</a:t>
            </a:r>
          </a:p>
          <a:p>
            <a:r>
              <a:rPr lang="en-GB" dirty="0" smtClean="0"/>
              <a:t>Phase 1 rejoins the WCML around Litchfield; how to fit all the trains in, with rail freight forecast to double by then on this route?</a:t>
            </a:r>
          </a:p>
          <a:p>
            <a:r>
              <a:rPr lang="en-GB" dirty="0" smtClean="0"/>
              <a:t>Phase 2 moves the problem North of Warrington.  What happens to freight and the extra passenger trains beyond there to Preston, Carlisle and Scotland?</a:t>
            </a:r>
          </a:p>
          <a:p>
            <a:r>
              <a:rPr lang="en-GB" dirty="0" smtClean="0"/>
              <a:t>It won’t fit without some major enhancements.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13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 smtClean="0"/>
              <a:t>Efficiency needs to improve.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600" dirty="0" smtClean="0"/>
              <a:t>New Bacon Factory chord, Ipswich, under construction. Will allow Felixstowe-Peterborough trains to avoid reversa</a:t>
            </a:r>
            <a:r>
              <a:rPr lang="en-GB" sz="1600" dirty="0"/>
              <a:t>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84" y="1600200"/>
            <a:ext cx="67982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3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 must compete on cost with road.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16" y="1600200"/>
            <a:ext cx="68155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needed in terminals and equipment.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8880"/>
            <a:ext cx="8229600" cy="4428603"/>
          </a:xfrm>
          <a:prstGeom prst="rect">
            <a:avLst/>
          </a:prstGeom>
          <a:noFill/>
          <a:ln w="12700">
            <a:solidFill>
              <a:schemeClr val="bg2">
                <a:alpha val="85097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3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 needs to be a key part of logistics strategy.</a:t>
            </a:r>
            <a:endParaRPr lang="en-GB" dirty="0"/>
          </a:p>
        </p:txBody>
      </p:sp>
      <p:pic>
        <p:nvPicPr>
          <p:cNvPr id="4" name="Picture 2" descr="U:\04 - Projects\Interreg_LaMiLo\LaMilo comms\Branding\LAMILO BASIC BRANDING GUIDLEINES PHASE 1 Folder\Logos\LAMILO LOGO\JPG\WITH STRAPLINE\LAMILIO-LOGO-STRAPLINE-RGB-HI-R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760781" cy="242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RDF_INTERREG_IVB_NWE_3.5cm.png" descr="/Users/paulelphick/Public/Work/9574 INTERREG WEASTFLOWS/POWERPOINT NEW IDENTITY/FINAL FILES/IMAGES/ERDF_INTERREG_IVB_NWE_3.5cm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02299"/>
            <a:ext cx="12620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en-GB" sz="2800" dirty="0" smtClean="0"/>
              <a:t>The UK’s passenger service is better than most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272808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6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2800" dirty="0" smtClean="0"/>
              <a:t>Net cost to Government</a:t>
            </a:r>
            <a:endParaRPr lang="en-GB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2678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05264"/>
            <a:ext cx="5947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€ 4 bn, I € 6 bn, FR € 12 bn, D € 12 bn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similar in size network to UK 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Today’s rail freight </a:t>
            </a:r>
            <a:br>
              <a:rPr lang="en-GB" dirty="0" smtClean="0"/>
            </a:br>
            <a:r>
              <a:rPr lang="en-GB" dirty="0" smtClean="0"/>
              <a:t>is evolving.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1" y="1600200"/>
            <a:ext cx="6463857" cy="4525963"/>
          </a:xfrm>
        </p:spPr>
      </p:pic>
    </p:spTree>
    <p:extLst>
      <p:ext uri="{BB962C8B-B14F-4D97-AF65-F5344CB8AC3E}">
        <p14:creationId xmlns:p14="http://schemas.microsoft.com/office/powerpoint/2010/main" val="224490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UK’s rail connection to the continent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Channel Tunnel opened in 1994 </a:t>
            </a:r>
          </a:p>
          <a:p>
            <a:r>
              <a:rPr lang="en-GB" dirty="0" smtClean="0"/>
              <a:t>Carries road vehicles on shuttle trains</a:t>
            </a:r>
          </a:p>
          <a:p>
            <a:r>
              <a:rPr lang="en-GB" dirty="0" smtClean="0"/>
              <a:t>Through passenger services – Eurostar</a:t>
            </a:r>
          </a:p>
          <a:p>
            <a:r>
              <a:rPr lang="en-GB" dirty="0" smtClean="0"/>
              <a:t>Through freight services – DBSchenker and Europorte, part of Eurotunnel</a:t>
            </a:r>
          </a:p>
          <a:p>
            <a:endParaRPr lang="en-GB" dirty="0"/>
          </a:p>
          <a:p>
            <a:r>
              <a:rPr lang="en-GB" dirty="0" smtClean="0"/>
              <a:t>Issues:   Charges for rail freight very high</a:t>
            </a:r>
          </a:p>
          <a:p>
            <a:r>
              <a:rPr lang="en-GB" dirty="0" smtClean="0"/>
              <a:t>Infraction proceedings by European Commission against UK and French Government over charges and structure of Eurotunnel and lack of independent regulation</a:t>
            </a:r>
          </a:p>
          <a:p>
            <a:r>
              <a:rPr lang="en-GB" dirty="0" smtClean="0"/>
              <a:t>Legal appeal by Eurostar against tunnel charges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40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France?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Like Spain and Portugal, the UK is separated from the rest of the European rail network by France…</a:t>
            </a:r>
          </a:p>
          <a:p>
            <a:r>
              <a:rPr lang="en-GB" dirty="0" smtClean="0"/>
              <a:t>EC infraction proceedings against France</a:t>
            </a:r>
          </a:p>
          <a:p>
            <a:r>
              <a:rPr lang="en-GB" dirty="0" smtClean="0"/>
              <a:t>French competition authorities fine SNCF Euro 60m for abuse of dominant position</a:t>
            </a:r>
          </a:p>
          <a:p>
            <a:r>
              <a:rPr lang="en-GB" dirty="0" smtClean="0"/>
              <a:t>Independent operators find it very difficult to obtain reasonable paths through France</a:t>
            </a:r>
          </a:p>
          <a:p>
            <a:r>
              <a:rPr lang="en-GB" dirty="0" smtClean="0"/>
              <a:t>SNCF’s freight volumes have fallen by around 50% in the last ten years, whereas in the UK freight volumes increased by 60%.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8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sz="2800" dirty="0" smtClean="0"/>
              <a:t>Rail freight in Europe – what next?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Competition above rail is an essential pre-requisite to growth.   Otherwise freight will go more and more by road.</a:t>
            </a:r>
          </a:p>
          <a:p>
            <a:r>
              <a:rPr lang="en-GB" dirty="0" smtClean="0"/>
              <a:t>Separation of infrastructure from all train operators provides a fair and transparent basis for this.</a:t>
            </a:r>
          </a:p>
          <a:p>
            <a:r>
              <a:rPr lang="en-GB" dirty="0" smtClean="0"/>
              <a:t>Strong co-ordination between infrastructure managers, and safety and standards overseen by European Rail Agency</a:t>
            </a:r>
          </a:p>
          <a:p>
            <a:r>
              <a:rPr lang="en-GB" dirty="0" smtClean="0"/>
              <a:t>We should strongly support the European Commission’s attempt to achieve this through the 4</a:t>
            </a:r>
            <a:r>
              <a:rPr lang="en-GB" baseline="30000" dirty="0" smtClean="0"/>
              <a:t>th</a:t>
            </a:r>
            <a:r>
              <a:rPr lang="en-GB" dirty="0" smtClean="0"/>
              <a:t> Railway Package; against very strong opposition from incumbents.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7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 the UK, the future is intermodal – by rail?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Intermodal freight transport is potentially the fastest growing sector for rail.</a:t>
            </a:r>
          </a:p>
          <a:p>
            <a:r>
              <a:rPr lang="en-GB" dirty="0" smtClean="0"/>
              <a:t>Demand is increasing significantly in the UK and Sweden</a:t>
            </a:r>
          </a:p>
          <a:p>
            <a:r>
              <a:rPr lang="en-GB" dirty="0" smtClean="0"/>
              <a:t>Road congestion and environmental pressures lead customers to want to use rail if they can</a:t>
            </a:r>
          </a:p>
          <a:p>
            <a:r>
              <a:rPr lang="en-GB" dirty="0" smtClean="0"/>
              <a:t>The logistics sector, with it is origins and reliance on road transport, leads the way in demanding similar service quality if rail is to be part of the logistics chain.</a:t>
            </a:r>
          </a:p>
          <a:p>
            <a:r>
              <a:rPr lang="en-GB" dirty="0" smtClean="0"/>
              <a:t>Logistics by rail must be cost and service competitive  with road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15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Conclusion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Demand from customers, particularly in the intermodal sector, is growing.  </a:t>
            </a:r>
          </a:p>
          <a:p>
            <a:r>
              <a:rPr lang="en-GB" dirty="0" smtClean="0"/>
              <a:t>To meet it, the industry needs:</a:t>
            </a:r>
          </a:p>
          <a:p>
            <a:pPr marL="0" indent="0">
              <a:buNone/>
            </a:pPr>
            <a:r>
              <a:rPr lang="en-GB" dirty="0" smtClean="0"/>
              <a:t>	- more terminals</a:t>
            </a:r>
          </a:p>
          <a:p>
            <a:pPr lvl="2">
              <a:buFontTx/>
              <a:buChar char="-"/>
            </a:pPr>
            <a:r>
              <a:rPr lang="en-GB" sz="2400" dirty="0" smtClean="0"/>
              <a:t>More capacity	</a:t>
            </a:r>
          </a:p>
          <a:p>
            <a:pPr lvl="2">
              <a:buFontTx/>
              <a:buChar char="-"/>
            </a:pPr>
            <a:r>
              <a:rPr lang="en-GB" sz="2400" dirty="0" smtClean="0"/>
              <a:t>More loops and chords to allow longer trains</a:t>
            </a:r>
          </a:p>
          <a:p>
            <a:pPr lvl="2">
              <a:buFontTx/>
              <a:buChar char="-"/>
            </a:pPr>
            <a:r>
              <a:rPr lang="en-GB" sz="2400" dirty="0" smtClean="0"/>
              <a:t>24/7 operation</a:t>
            </a:r>
          </a:p>
          <a:p>
            <a:pPr lvl="2">
              <a:buFontTx/>
              <a:buChar char="-"/>
            </a:pPr>
            <a:r>
              <a:rPr lang="en-GB" sz="2400" dirty="0" smtClean="0"/>
              <a:t>More electrification for freight</a:t>
            </a:r>
          </a:p>
          <a:p>
            <a:pPr lvl="2">
              <a:buFontTx/>
              <a:buChar char="-"/>
            </a:pPr>
            <a:r>
              <a:rPr lang="en-GB" sz="2400" dirty="0" smtClean="0"/>
              <a:t>Reasonable and simple to operate charges</a:t>
            </a:r>
          </a:p>
          <a:p>
            <a:pPr lvl="2">
              <a:buFontTx/>
              <a:buChar char="-"/>
            </a:pPr>
            <a:r>
              <a:rPr lang="en-GB" sz="2400" dirty="0" smtClean="0"/>
              <a:t>Then we will divert 10m lorry journeys to per annum by 2034.</a:t>
            </a:r>
            <a:r>
              <a:rPr lang="en-GB" sz="2400" dirty="0"/>
              <a:t> </a:t>
            </a:r>
            <a:r>
              <a:rPr lang="en-GB" sz="2400" dirty="0" smtClean="0"/>
              <a:t> 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683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936104"/>
          </a:xfrm>
        </p:spPr>
        <p:txBody>
          <a:bodyPr/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ke\Documents\RFG Website\Received from MS\High RES RFG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90190"/>
            <a:ext cx="2880320" cy="18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013176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tony@rfg.org.uk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www.rfg.org.uk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@railfreightUK</a:t>
            </a:r>
          </a:p>
          <a:p>
            <a:pPr algn="ctr"/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markets are </a:t>
            </a:r>
            <a:br>
              <a:rPr lang="en-GB" dirty="0" smtClean="0"/>
            </a:br>
            <a:r>
              <a:rPr lang="en-GB" dirty="0" smtClean="0"/>
              <a:t>coming to rail.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83" y="1600200"/>
            <a:ext cx="69550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Efficiency is improving.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5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Rail freight forecast growth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46449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3140968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2033/4 Daily freight trains sum of both directions, Mon-Fri average.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Source MDS Transmodal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1171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7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Rail freight </a:t>
            </a:r>
            <a:r>
              <a:rPr lang="en-GB" sz="3600" dirty="0"/>
              <a:t>forecast growth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1600" dirty="0" smtClean="0"/>
              <a:t>2033/4</a:t>
            </a:r>
            <a:r>
              <a:rPr lang="en-GB" sz="1600" dirty="0"/>
              <a:t>. Average freight trains per weekday. Sum of both directions. West Midlands </a:t>
            </a:r>
            <a:r>
              <a:rPr lang="en-GB" sz="1600" dirty="0" smtClean="0"/>
              <a:t>area </a:t>
            </a:r>
            <a:endParaRPr lang="en-GB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29" y="1600200"/>
            <a:ext cx="60679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453336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Source MDS Transmodal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5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UKUKU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9617" y="284913"/>
            <a:ext cx="57807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 freight forecasts by commodity</a:t>
            </a:r>
          </a:p>
          <a:p>
            <a:r>
              <a:rPr lang="en-GB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MDS Transmodal</a:t>
            </a:r>
            <a:endParaRPr lang="en-GB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71" y="6203316"/>
            <a:ext cx="752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Freight history and forecasts by sector / commodity. Million Tonnes</a:t>
            </a:r>
          </a:p>
        </p:txBody>
      </p:sp>
    </p:spTree>
    <p:extLst>
      <p:ext uri="{BB962C8B-B14F-4D97-AF65-F5344CB8AC3E}">
        <p14:creationId xmlns:p14="http://schemas.microsoft.com/office/powerpoint/2010/main" val="392158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deliver </a:t>
            </a:r>
            <a:br>
              <a:rPr lang="en-GB" dirty="0" smtClean="0"/>
            </a:br>
            <a:r>
              <a:rPr lang="en-GB" dirty="0" smtClean="0"/>
              <a:t>further growth?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More capacity.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Greater efficiency.</a:t>
            </a:r>
          </a:p>
          <a:p>
            <a:endParaRPr lang="en-GB" dirty="0"/>
          </a:p>
          <a:p>
            <a:r>
              <a:rPr lang="en-GB" dirty="0" smtClean="0"/>
              <a:t>Cost competitiveness.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Investment in equipment and terminals.</a:t>
            </a:r>
          </a:p>
          <a:p>
            <a:endParaRPr lang="en-GB" dirty="0" smtClean="0"/>
          </a:p>
          <a:p>
            <a:r>
              <a:rPr lang="en-GB" dirty="0" smtClean="0"/>
              <a:t>Electrification with </a:t>
            </a:r>
            <a:r>
              <a:rPr lang="en-GB" smtClean="0"/>
              <a:t>freight capability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 part of logistics.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6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rail network is congested.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920880" cy="44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4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502</TotalTime>
  <Words>932</Words>
  <Application>Microsoft Office PowerPoint</Application>
  <PresentationFormat>On-screen Show (4:3)</PresentationFormat>
  <Paragraphs>140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Executive</vt:lpstr>
      <vt:lpstr>2_Executive</vt:lpstr>
      <vt:lpstr>3_Executive</vt:lpstr>
      <vt:lpstr>1_Executive</vt:lpstr>
      <vt:lpstr>Delivering a sustainable and future-proof railway in CP5 - and beyond </vt:lpstr>
      <vt:lpstr>Today’s rail freight  is evolving.</vt:lpstr>
      <vt:lpstr>New markets are  coming to rail.</vt:lpstr>
      <vt:lpstr>Efficiency is improving.</vt:lpstr>
      <vt:lpstr>Rail freight forecast growth </vt:lpstr>
      <vt:lpstr>Rail freight forecast growth 2033/4. Average freight trains per weekday. Sum of both directions. West Midlands area </vt:lpstr>
      <vt:lpstr>UKUKU</vt:lpstr>
      <vt:lpstr>How do we deliver  further growth?</vt:lpstr>
      <vt:lpstr>The rail network is congested.</vt:lpstr>
      <vt:lpstr>HS2 is vital for freight –  and must deliver.</vt:lpstr>
      <vt:lpstr>Network Rail - “Mega projects” will become more common as scope for incremental capacity solutions diminishes</vt:lpstr>
      <vt:lpstr>HS2 is vital for freight,  but what happens at the ends?</vt:lpstr>
      <vt:lpstr>Efficiency needs to improve.  New Bacon Factory chord, Ipswich, under construction. Will allow Felixstowe-Peterborough trains to avoid reversal</vt:lpstr>
      <vt:lpstr>Rail must compete on cost with road.</vt:lpstr>
      <vt:lpstr>Investment needed in terminals and equipment.</vt:lpstr>
      <vt:lpstr>Rail needs to be a key part of logistics strategy.</vt:lpstr>
      <vt:lpstr>The UK’s passenger service is better than most</vt:lpstr>
      <vt:lpstr>PowerPoint Presentation</vt:lpstr>
      <vt:lpstr>Net cost to Government</vt:lpstr>
      <vt:lpstr>The UK’s rail connection to the continent</vt:lpstr>
      <vt:lpstr>And France?</vt:lpstr>
      <vt:lpstr>Rail freight in Europe – what next?</vt:lpstr>
      <vt:lpstr>In the UK, the future is intermodal – by rail?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Mike</dc:creator>
  <cp:lastModifiedBy>Tony</cp:lastModifiedBy>
  <cp:revision>26</cp:revision>
  <dcterms:created xsi:type="dcterms:W3CDTF">2013-03-10T11:44:55Z</dcterms:created>
  <dcterms:modified xsi:type="dcterms:W3CDTF">2014-02-10T15:34:18Z</dcterms:modified>
</cp:coreProperties>
</file>